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7" r:id="rId19"/>
    <p:sldId id="278" r:id="rId20"/>
    <p:sldId id="273" r:id="rId21"/>
    <p:sldId id="274" r:id="rId22"/>
    <p:sldId id="275" r:id="rId23"/>
    <p:sldId id="276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C32142-E7DF-9F72-FAAF-50A4A4F6B478}" name="Jody Sahota" initials="JS" userId="S::jsahota@alamedahealthconsortium.org::4072be44-d445-44d7-b206-ac17da29ad3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69C924-D180-464E-5C10-B1B04A256D00}" v="8" dt="2026-02-12T00:07:17.132"/>
    <p1510:client id="{0A326B96-6169-9260-B120-B130E1EDDD46}" v="8" dt="2026-02-12T00:08:19.989"/>
    <p1510:client id="{16601B39-1FBD-43BC-8181-F3A98E2031FE}" v="4624" dt="2026-02-12T05:42:07.2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F7C9B-986B-4160-5AFD-A9CA1AAB4B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F8D33-E173-11D4-8378-8A185D543C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13ACB-3A9E-A2F5-A7BE-5A8F37258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E1B6E-7CE3-6201-CA0C-EEAE13BD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BF9C8-8D44-61C6-61C1-437D75FE8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5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329B3-8950-479B-C867-6480DE28F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F2EC6F-3DF1-513C-B1B0-319F492B7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D472A-0344-CD45-81A1-0C3E32014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F31D6-3D4D-AD7C-11BE-588B842B3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92519-A0FE-36CB-7952-95FAED297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6BC41C-555C-B4EB-DC8A-54911B700E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5EDE6-7F50-F79B-B89C-0E33706A6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543B2-3782-8A08-0A1C-4759BF84B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70279-A609-8109-4D7F-2070C0A91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60702-85EB-5849-8C64-03752FDF0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7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99517-B168-CC0B-3C8F-661E05524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EE27E-7EF9-42F0-A082-563B17C17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BE72B-D8D8-D570-63DE-DF19311E3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6E1A3-380E-7609-D522-ED6E4EDEC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35463-8BB1-9F22-D214-5FC5A1580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6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F7720-8AFE-9E32-6D4C-BB22CF6FF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AE079-54E4-BE50-230C-8EF8243BD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0E832-3B49-C5BC-1374-197B8D415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FC1CA-71E2-28D3-44DE-29D46B105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3FE2-955C-1AD2-ED4B-CCC1767EA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4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AD07B-514F-AFAA-CDF9-4FA5EED57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99343-B16E-A5DB-DF3D-F09A164A9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DA523-0DFD-5AFA-A336-1DDB4769ED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348F7-6614-BC61-E9F4-AC0D3F48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610E4-8778-DA30-CD60-015BCA9D4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5F688-E16B-4682-55B2-5DCC2A961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8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0888D-E6F9-F2D7-F8A7-D60D4909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6A71C-8F95-B07C-4E93-0088FB754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82364-5E22-DEA3-8ABC-A28189813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54E66E-986B-F49D-986B-6996305208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060071-488C-90CD-362B-CCFA22BE43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F726DE-C361-DC2C-00C8-8423C66C8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EFDD1-D473-BF9A-6849-07EE405F1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23EBD8-9033-9E71-49AF-C19E9662F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64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AED1B-13BA-D152-436D-BEF64541F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BF08E4-DC79-7BBE-C216-9FFA73659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4FE77A-4AF9-DF06-E896-5A4ADAE34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DDDFF1-3794-C8DD-2DA6-BA773AA3F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9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8BF72D-15AE-FBAF-3822-7876EFF11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4BA51-417F-62E7-E295-EAC97432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305D76-BB39-8C2A-4051-BAD932587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5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94659-6CAF-A189-E621-85BA4BEED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1EABC-05AB-C3EF-4B2D-BFA1F897F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C0FA3-FC1F-DD41-22E4-767A1337A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EE64F-7CC0-F910-0C4F-66C6341CF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B1EF0-42FD-6963-AFB8-2AF02F791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90DD0-5A75-F6A4-1516-AA0633316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90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61E67-4C56-41C4-A690-0087D207E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500544-0EB9-09A1-5724-1E9C94802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00779-2931-86E0-4E45-0BAB57BAA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CB0FDB-DA24-7AAD-9A78-46A7C07BC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ADE08-36F5-AACA-E97B-7057909D0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24D07-FB1F-8696-899B-8D3BBA47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8F5045-A4B7-6B1C-CEF3-5ADAEDA3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A77E5-7BF6-44B5-8AE3-EA1EBD959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BF7EF-F642-27EC-93B6-95CDFDF20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D242B-FE0C-4955-8C18-3EBDB526BF5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BE769-6252-0E1D-8CD2-D662D416D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4C7C0-9676-72C9-5D53-5C7EFC3F3F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2A01B-5A2A-48A4-948B-BA23B9124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3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chcnetwork.or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mpliancemailbox@chcnetwork.org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r/ktBNNWaWS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nnect.chcnetwork.org/Portals/9/Resources/Provider%20Manual%2020260209.pdf" TargetMode="External"/><Relationship Id="rId4" Type="http://schemas.openxmlformats.org/officeDocument/2006/relationships/hyperlink" Target="https://connect.chcnetwork.org/Provider-Trainin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B2ED6ED5-2EAA-4088-DA04-1D16379E34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F5BCD1C-13E6-0B39-6C99-62765A4CF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7897"/>
            <a:ext cx="9144000" cy="1192065"/>
          </a:xfrm>
        </p:spPr>
        <p:txBody>
          <a:bodyPr>
            <a:normAutofit/>
          </a:bodyPr>
          <a:lstStyle/>
          <a:p>
            <a:r>
              <a:rPr lang="en-US" sz="5000" b="1" dirty="0">
                <a:solidFill>
                  <a:srgbClr val="007A8C"/>
                </a:solidFill>
                <a:latin typeface="+mn-lt"/>
              </a:rPr>
              <a:t>CHCN FWA Provider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5D2D24-8707-3C2B-AF1E-A4D08A1C27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7A8C"/>
                </a:solidFill>
              </a:rPr>
              <a:t>Annual Compliance for Network Provider</a:t>
            </a:r>
          </a:p>
          <a:p>
            <a:r>
              <a:rPr lang="en-US" sz="4000" dirty="0">
                <a:solidFill>
                  <a:srgbClr val="007A8C"/>
                </a:solidFill>
              </a:rPr>
              <a:t>February 2026</a:t>
            </a:r>
          </a:p>
        </p:txBody>
      </p:sp>
    </p:spTree>
    <p:extLst>
      <p:ext uri="{BB962C8B-B14F-4D97-AF65-F5344CB8AC3E}">
        <p14:creationId xmlns:p14="http://schemas.microsoft.com/office/powerpoint/2010/main" val="823626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6F3B2-A2EB-8338-27C7-47688D71D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22A0208C-FC7B-A5C1-48E0-0B599F4A60E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3A381C-B4D5-7B0C-77A1-A1C07460B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False Claims Act (FCA) - Basics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DFA76AA-A2DB-3DAC-A155-EA8D654B5E68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Applies to fraud in federal and state health care programs like Medicare and Medi-Cal</a:t>
            </a:r>
          </a:p>
          <a:p>
            <a:r>
              <a:rPr lang="en-US" sz="3400" dirty="0"/>
              <a:t>Anyone who </a:t>
            </a:r>
            <a:r>
              <a:rPr lang="en-US" sz="3400" dirty="0">
                <a:solidFill>
                  <a:srgbClr val="C00000"/>
                </a:solidFill>
              </a:rPr>
              <a:t>knowingly </a:t>
            </a:r>
            <a:r>
              <a:rPr lang="en-US" sz="3400" dirty="0"/>
              <a:t>presents or causes to be presented a false or fraudulent claim can be liable</a:t>
            </a:r>
          </a:p>
          <a:p>
            <a:r>
              <a:rPr lang="en-US" sz="3400" dirty="0"/>
              <a:t>Responsibility to ensure accurate billing for treatment and supported by accurate documentation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7236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3DD6F-8F3A-8CAF-1BF7-4A08CCB24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0AEB5F8C-3B50-3F3D-8FDA-891EBF429ED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74B553-CDAB-75DF-52EB-BFF35FF3D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False Claims Act (FCA) - Basics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61816E8-E7E7-09AC-7716-B10162EC286A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The Affordable Care Act requires any person who has received an overpayment from Medicare or Medi-Cal to report and return the overpayment within 60 days after the overpayment is identified</a:t>
            </a:r>
          </a:p>
          <a:p>
            <a:r>
              <a:rPr lang="en-US" sz="3400" dirty="0"/>
              <a:t>Failure to repay or self-disclose within the 60-day period becomes subject to penalties under the FCA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78136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DFA81-628E-245A-3919-AC48B4F04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75F15BC7-9071-52D5-38B6-ED0F2E6F261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B72594-07F4-720D-8077-57141B61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False Claims Act (FCA) - Duties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2EEBBF3-193B-D3C8-D1C9-02BFEF1CD3A5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Do not knowingly submit or cause submission of false/fraudulent claims</a:t>
            </a:r>
          </a:p>
          <a:p>
            <a:r>
              <a:rPr lang="en-US" sz="3400" dirty="0"/>
              <a:t>Act on overpayments; identify, report, and return within 60 days of identification</a:t>
            </a:r>
          </a:p>
          <a:p>
            <a:r>
              <a:rPr lang="en-US" sz="3400" dirty="0"/>
              <a:t>Maintain documentation supporting medical necessity and coding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23900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6BC27-5271-68D7-251C-7835E5351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49F777F7-5809-8A2C-DC00-547504ECF4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CB9C54-F8F5-1892-5F5A-CB6D97675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False Claims Act (FCA) - Penalties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D59E10C-5606-ED4C-65D6-C9ED4E25ED78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Federal FCA (31 USC 3279-3733)</a:t>
            </a:r>
          </a:p>
          <a:p>
            <a:pPr lvl="1"/>
            <a:r>
              <a:rPr lang="en-US" sz="3000" dirty="0"/>
              <a:t>Penalty of up to 3 times the government damages</a:t>
            </a:r>
          </a:p>
          <a:p>
            <a:pPr lvl="1"/>
            <a:r>
              <a:rPr lang="en-US" sz="3000" dirty="0"/>
              <a:t>Civil penalties were increased in 2020 due to inflation and now range between $11,803 to $23,607 per false claim</a:t>
            </a:r>
          </a:p>
          <a:p>
            <a:pPr lvl="1"/>
            <a:r>
              <a:rPr lang="en-US" sz="3000" dirty="0"/>
              <a:t>Exclusion from participating in any Federal health care programs</a:t>
            </a:r>
          </a:p>
          <a:p>
            <a:pPr lvl="1"/>
            <a:r>
              <a:rPr lang="en-US" sz="3000" dirty="0"/>
              <a:t>CA FCA (CFCA)(12650-57 CA Govt. Code)</a:t>
            </a:r>
          </a:p>
          <a:p>
            <a:pPr lvl="2"/>
            <a:r>
              <a:rPr lang="en-US" sz="2600" dirty="0"/>
              <a:t>Civil penalty up to $11,000 per claim</a:t>
            </a:r>
          </a:p>
          <a:p>
            <a:pPr lvl="2"/>
            <a:r>
              <a:rPr lang="en-US" sz="2600" dirty="0"/>
              <a:t>Assessment up to 3x value of the false claim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08584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E0EE1-84C7-4BEB-7F79-5FF39A1E2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7C25129D-523B-E4DF-93CE-D70CA33FBE1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422EE-5FDF-A5E6-CC36-CE4D6EFCE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Anti-Kickback Statue (AKS) - Basics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DBDC211-9096-C70A-8898-3E721683403A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The Anti-Kickback Statute (AKS) is a federal criminal law that </a:t>
            </a:r>
            <a:r>
              <a:rPr lang="en-US" sz="3400" u="sng" dirty="0"/>
              <a:t>prohibits</a:t>
            </a:r>
            <a:r>
              <a:rPr lang="en-US" sz="3400" dirty="0"/>
              <a:t> any individual or entity involved in federal healthcare programs from </a:t>
            </a:r>
            <a:r>
              <a:rPr lang="en-US" sz="3400" dirty="0">
                <a:solidFill>
                  <a:srgbClr val="C00000"/>
                </a:solidFill>
              </a:rPr>
              <a:t>knowingly and willingly </a:t>
            </a:r>
            <a:r>
              <a:rPr lang="en-US" sz="3400" dirty="0"/>
              <a:t>offering, paying, soliciting, or receiving any form of renumeration in exchange for:</a:t>
            </a:r>
          </a:p>
          <a:p>
            <a:pPr lvl="1"/>
            <a:r>
              <a:rPr lang="en-US" sz="3000" dirty="0"/>
              <a:t>Referring someone for an item of service reimbursable by a federal health care program such as Medicare, Medicaid/Medi-Cal, or</a:t>
            </a:r>
          </a:p>
          <a:p>
            <a:pPr lvl="1"/>
            <a:r>
              <a:rPr lang="en-US" sz="3000" dirty="0"/>
              <a:t>Purchasing, leasing, ordering, or recommending such items or services</a:t>
            </a:r>
          </a:p>
          <a:p>
            <a:endParaRPr lang="en-US" sz="22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78058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5EE85-684B-0A16-46C6-831A27CE0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A0EB717C-8D75-C481-782A-ABB35EB9C8B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11B4A2-FBE2-C5C7-9510-EE47B6B47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Anti-Kickback Statue (AKS) - Basics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727AA5-CE3F-E0FD-177D-DF9A2F8DAF29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Renumeration includes:</a:t>
            </a:r>
          </a:p>
          <a:p>
            <a:pPr lvl="1"/>
            <a:r>
              <a:rPr lang="en-US" sz="3000" dirty="0"/>
              <a:t>Cash</a:t>
            </a:r>
          </a:p>
          <a:p>
            <a:pPr lvl="1"/>
            <a:r>
              <a:rPr lang="en-US" sz="3000" dirty="0"/>
              <a:t>Gifts</a:t>
            </a:r>
          </a:p>
          <a:p>
            <a:pPr lvl="1"/>
            <a:r>
              <a:rPr lang="en-US" sz="3000" dirty="0"/>
              <a:t>Free rent/equipment</a:t>
            </a:r>
          </a:p>
          <a:p>
            <a:pPr lvl="1"/>
            <a:r>
              <a:rPr lang="en-US" sz="3000" dirty="0"/>
              <a:t>Below-market services, or</a:t>
            </a:r>
          </a:p>
          <a:p>
            <a:pPr lvl="1"/>
            <a:r>
              <a:rPr lang="en-US" sz="3000" dirty="0"/>
              <a:t>Disguised payments</a:t>
            </a: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endParaRPr lang="en-US" sz="2600" dirty="0"/>
          </a:p>
          <a:p>
            <a:endParaRPr lang="en-US" sz="22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3817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23469-8CDB-5F7A-13A1-056CFBFD5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73816811-3129-E0E0-9308-E5A4998768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F00DA4-5536-47AF-F6A1-C1E6E5F4A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Anti-Kickback Statue (AKS) - Duties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0C99C6-D502-718E-F0FD-BD6138A53620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To support compliance with AKS, providers should: </a:t>
            </a:r>
          </a:p>
          <a:p>
            <a:pPr lvl="1"/>
            <a:r>
              <a:rPr lang="en-US" sz="3000" dirty="0"/>
              <a:t>Make referral and service decisions based solely on patient needs</a:t>
            </a:r>
          </a:p>
          <a:p>
            <a:pPr lvl="1"/>
            <a:r>
              <a:rPr lang="en-US" sz="3000" dirty="0"/>
              <a:t>Avoid any exchange of value that could influence referrals</a:t>
            </a:r>
          </a:p>
          <a:p>
            <a:pPr lvl="1"/>
            <a:r>
              <a:rPr lang="en-US" sz="3000" dirty="0"/>
              <a:t>Maintain transparent and fair-market business relationships</a:t>
            </a:r>
          </a:p>
          <a:p>
            <a:pPr lvl="1"/>
            <a:r>
              <a:rPr lang="en-US" sz="3000" dirty="0"/>
              <a:t>Decline inappropriate gifts or benefits, and</a:t>
            </a:r>
          </a:p>
          <a:p>
            <a:pPr lvl="1"/>
            <a:r>
              <a:rPr lang="en-US" sz="3000" dirty="0"/>
              <a:t>Seek Compliance or Legal guidance whenever unsure about the appropriateness of an arrangement</a:t>
            </a:r>
            <a:endParaRPr lang="en-US" sz="2100" dirty="0"/>
          </a:p>
          <a:p>
            <a:pPr marL="0" indent="0">
              <a:buNone/>
            </a:pPr>
            <a:endParaRPr lang="en-US" sz="2600" dirty="0"/>
          </a:p>
          <a:p>
            <a:endParaRPr lang="en-US" sz="22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900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F8368-344B-7F08-9C71-597BF2C76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797CF798-EE4E-3445-E345-DCC836510FE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6D520DA-FCF6-5F0C-09CD-A2DBD59A8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Anti-Kickback Statue (AKS) - Penalties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2C75BD-7DA2-4097-ADC7-1098FCFECECA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The AKS can be found under 42 U.S.C 1320a-7b</a:t>
            </a:r>
          </a:p>
          <a:p>
            <a:pPr lvl="1"/>
            <a:r>
              <a:rPr lang="en-US" sz="3000" dirty="0"/>
              <a:t>Penalties for violations of AKS include: </a:t>
            </a:r>
          </a:p>
          <a:p>
            <a:pPr lvl="1"/>
            <a:r>
              <a:rPr lang="en-US" sz="3000" dirty="0"/>
              <a:t>Up to 5 years prison</a:t>
            </a:r>
          </a:p>
          <a:p>
            <a:pPr lvl="1"/>
            <a:r>
              <a:rPr lang="en-US" sz="3000" dirty="0"/>
              <a:t>Criminal fines up to $25,000</a:t>
            </a:r>
          </a:p>
          <a:p>
            <a:pPr lvl="1"/>
            <a:r>
              <a:rPr lang="en-US" sz="3000" dirty="0"/>
              <a:t>Administrative civil monetary penalties up to $50,000 (42 U.S.C 1230a-7a)</a:t>
            </a:r>
          </a:p>
          <a:p>
            <a:pPr lvl="1"/>
            <a:r>
              <a:rPr lang="en-US" sz="3000" dirty="0"/>
              <a:t>Exclusion from participating in any federal healthcare program (42 U.S.C. 1230a-7)</a:t>
            </a:r>
            <a:endParaRPr lang="en-US" sz="18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19993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B9A45-3FE6-8005-64A0-4EF83C549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8362EDEF-055C-CE8A-3B9F-1D26F76E6C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C15BC5-257D-3326-54C9-3FA4F12EB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How to Report Potential FWA to CHCN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9312FD5-8A5F-674A-244C-D4D2B0F26B86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666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As network provider of CHCN you may report suspected FWA using any of the following mechanism:</a:t>
            </a:r>
          </a:p>
          <a:p>
            <a:pPr lvl="1"/>
            <a:r>
              <a:rPr lang="en-US" sz="3000" dirty="0"/>
              <a:t>Our hotline is open 24/7 for either direct reports or anonymous reporting at (833) 222-1507</a:t>
            </a:r>
          </a:p>
          <a:p>
            <a:pPr lvl="1"/>
            <a:r>
              <a:rPr lang="en-US" sz="3000" dirty="0"/>
              <a:t>Via email at </a:t>
            </a:r>
            <a:r>
              <a:rPr lang="en-US" sz="3000" dirty="0">
                <a:hlinkClick r:id="rId3"/>
              </a:rPr>
              <a:t>helpdesk@chcnetwork.org</a:t>
            </a:r>
            <a:r>
              <a:rPr lang="en-US" sz="3000" dirty="0"/>
              <a:t>, please include the date, parties involved, details of the incident and any supporting documents, if available</a:t>
            </a:r>
          </a:p>
          <a:p>
            <a:pPr lvl="1"/>
            <a:r>
              <a:rPr lang="en-US" sz="3000" dirty="0"/>
              <a:t>Directly to CHCN’s Compliance Officer by phone at (510) 297-0290 or email at </a:t>
            </a:r>
            <a:r>
              <a:rPr lang="en-US" sz="3000" dirty="0">
                <a:hlinkClick r:id="rId4"/>
              </a:rPr>
              <a:t>compliancemailbox@chcnetwork.org</a:t>
            </a:r>
            <a:endParaRPr lang="en-US" sz="3000" dirty="0"/>
          </a:p>
          <a:p>
            <a:pPr marL="457200" lvl="1" indent="0" algn="ctr">
              <a:buNone/>
            </a:pPr>
            <a:r>
              <a:rPr lang="en-US" sz="2800" i="1" dirty="0">
                <a:solidFill>
                  <a:srgbClr val="C00000"/>
                </a:solidFill>
              </a:rPr>
              <a:t>Non-retaliation protections apply to good-faith reports</a:t>
            </a:r>
            <a:endParaRPr lang="en-US" i="1" dirty="0">
              <a:solidFill>
                <a:srgbClr val="C00000"/>
              </a:solidFill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99729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6A79F-C1BF-1810-7DDF-1BD929FCC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30C8CB8C-6F94-B511-0A90-AAFAFD9E158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447C17-7685-17D5-1D55-3E2747665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Preventing FWA – Practical Controls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F295198-05B9-78A6-3239-801BF90083E2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Providers can help prevent FWA by applying the following practical controls in their daily practice:</a:t>
            </a:r>
          </a:p>
          <a:p>
            <a:pPr lvl="1"/>
            <a:r>
              <a:rPr lang="en-US" sz="3000" dirty="0"/>
              <a:t>Perform internal chart/coding self audits and peer reviews</a:t>
            </a:r>
          </a:p>
          <a:p>
            <a:pPr lvl="1"/>
            <a:r>
              <a:rPr lang="en-US" sz="3000" dirty="0"/>
              <a:t>Separate clinical decisions from financial incentives</a:t>
            </a:r>
          </a:p>
          <a:p>
            <a:pPr lvl="1"/>
            <a:r>
              <a:rPr lang="en-US" sz="3000" dirty="0"/>
              <a:t>Verify member identity/eligibility </a:t>
            </a:r>
          </a:p>
          <a:p>
            <a:pPr lvl="1"/>
            <a:r>
              <a:rPr lang="en-US" sz="3000" dirty="0"/>
              <a:t>Document thoroughly</a:t>
            </a:r>
          </a:p>
          <a:p>
            <a:pPr lvl="1"/>
            <a:r>
              <a:rPr lang="en-US" sz="3000" dirty="0"/>
              <a:t>Maintain training and policies</a:t>
            </a:r>
          </a:p>
          <a:p>
            <a:pPr lvl="1"/>
            <a:r>
              <a:rPr lang="en-US" sz="3000" dirty="0"/>
              <a:t>Promptly fix and report identified issues, if applicable</a:t>
            </a:r>
            <a:endParaRPr lang="en-US" sz="22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90802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620E88B3-2C82-B7E5-4D5A-2A2AF0A9826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1A0517-6312-1E01-E47F-01556F487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Training Overview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A3462A3-3E61-51CE-398A-48B7661F104D}"/>
              </a:ext>
            </a:extLst>
          </p:cNvPr>
          <p:cNvSpPr txBox="1">
            <a:spLocks/>
          </p:cNvSpPr>
          <p:nvPr/>
        </p:nvSpPr>
        <p:spPr>
          <a:xfrm>
            <a:off x="838200" y="1911927"/>
            <a:ext cx="10515600" cy="4214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Definitions: Fraud, Waste &amp; Abuse (FWA)</a:t>
            </a:r>
          </a:p>
          <a:p>
            <a:r>
              <a:rPr lang="en-US" dirty="0"/>
              <a:t>Provider Obligations &amp; Expectations (from CHCN program)</a:t>
            </a:r>
          </a:p>
          <a:p>
            <a:r>
              <a:rPr lang="en-US" dirty="0"/>
              <a:t>Examples of Potential FWA (provider, member, system)</a:t>
            </a:r>
          </a:p>
          <a:p>
            <a:r>
              <a:rPr lang="en-US" dirty="0"/>
              <a:t>False Claims Act (FCA): Duties &amp; Penalties</a:t>
            </a:r>
          </a:p>
          <a:p>
            <a:r>
              <a:rPr lang="en-US" dirty="0"/>
              <a:t>Anti‑Kickback Statute (AKS): Duties &amp; Penalties</a:t>
            </a:r>
          </a:p>
          <a:p>
            <a:r>
              <a:rPr lang="en-US" dirty="0"/>
              <a:t>Reporting Suspected FWA at CHCN</a:t>
            </a:r>
          </a:p>
          <a:p>
            <a:r>
              <a:rPr lang="en-US" dirty="0"/>
              <a:t>Prevention &amp; Internal controls</a:t>
            </a:r>
          </a:p>
        </p:txBody>
      </p:sp>
    </p:spTree>
    <p:extLst>
      <p:ext uri="{BB962C8B-B14F-4D97-AF65-F5344CB8AC3E}">
        <p14:creationId xmlns:p14="http://schemas.microsoft.com/office/powerpoint/2010/main" val="746827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51656-B174-9733-0689-46C3B6534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39985782-825A-8039-FC13-ECE619F264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6114A1-AF1F-C231-838B-138C9C68D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Attestation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E4C4A91-0C2A-4C44-58FC-3283C1E9BD2C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Next steps</a:t>
            </a:r>
          </a:p>
          <a:p>
            <a:pPr lvl="1"/>
            <a:r>
              <a:rPr lang="en-US" sz="2800" dirty="0"/>
              <a:t>Please complete the Attestation of Completion form located on the Provider Portal.  This attestation will serve as evidence of your completed training.  See link below. </a:t>
            </a:r>
          </a:p>
          <a:p>
            <a:r>
              <a:rPr lang="en-US" dirty="0"/>
              <a:t>Link to Attestation of Completion: </a:t>
            </a:r>
            <a:r>
              <a:rPr lang="en-US" sz="2400" dirty="0">
                <a:hlinkClick r:id="rId3"/>
              </a:rPr>
              <a:t>https://forms.office.com/r/ktBNNWaWSS</a:t>
            </a:r>
            <a:r>
              <a:rPr lang="en-US" sz="2400" dirty="0"/>
              <a:t> </a:t>
            </a:r>
            <a:endParaRPr lang="en-US" sz="2400" dirty="0">
              <a:ea typeface="Calibri"/>
              <a:cs typeface="Calibri"/>
            </a:endParaRPr>
          </a:p>
          <a:p>
            <a:r>
              <a:rPr lang="en-US" dirty="0"/>
              <a:t>Link to Provider Portal: </a:t>
            </a:r>
            <a:r>
              <a:rPr lang="en-US" sz="2400" dirty="0">
                <a:ea typeface="+mn-lt"/>
                <a:cs typeface="+mn-lt"/>
                <a:hlinkClick r:id="rId4"/>
              </a:rPr>
              <a:t>https://connect.chcnetwork.org/Provider-Training</a:t>
            </a:r>
            <a:r>
              <a:rPr lang="en-US" sz="2400" dirty="0">
                <a:ea typeface="+mn-lt"/>
                <a:cs typeface="+mn-lt"/>
              </a:rPr>
              <a:t> </a:t>
            </a:r>
          </a:p>
          <a:p>
            <a:r>
              <a:rPr lang="en-US" dirty="0"/>
              <a:t>Link to Provider Manual: </a:t>
            </a:r>
            <a:r>
              <a:rPr lang="en-US" sz="2400" dirty="0">
                <a:ea typeface="+mn-lt"/>
                <a:cs typeface="+mn-lt"/>
                <a:hlinkClick r:id="rId5"/>
              </a:rPr>
              <a:t>https://connect.chcnetwork.org/Portals/9/Resources/Provider%20Manual%2020260209.pdf</a:t>
            </a:r>
            <a:r>
              <a:rPr lang="en-US" sz="2400" dirty="0"/>
              <a:t>   </a:t>
            </a:r>
          </a:p>
          <a:p>
            <a:pPr marL="457200" lvl="1" indent="0">
              <a:buNone/>
            </a:pPr>
            <a:endParaRPr lang="en-US" sz="2200" dirty="0"/>
          </a:p>
          <a:p>
            <a:pPr marL="457200" lvl="1" indent="0">
              <a:buNone/>
            </a:pPr>
            <a:endParaRPr lang="en-US" sz="22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203726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68601-FA02-0CD8-7434-8D627DF48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0B07F444-8CD9-B8AA-4F78-8A7657E70F9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445499F-EFA1-1B6D-405F-87E889BC05E2}"/>
              </a:ext>
            </a:extLst>
          </p:cNvPr>
          <p:cNvSpPr txBox="1">
            <a:spLocks/>
          </p:cNvSpPr>
          <p:nvPr/>
        </p:nvSpPr>
        <p:spPr>
          <a:xfrm>
            <a:off x="838200" y="3429000"/>
            <a:ext cx="10515600" cy="22287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2200" dirty="0"/>
          </a:p>
          <a:p>
            <a:pPr marL="457200" lvl="1" indent="0" algn="ctr">
              <a:buNone/>
            </a:pPr>
            <a:r>
              <a:rPr lang="en-US" sz="3600" dirty="0"/>
              <a:t>Your awareness, good-faith reporting, and commitment to compliant care help protect our members, our network, and the programs we serve.</a:t>
            </a:r>
          </a:p>
          <a:p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8BEC95-5667-39A2-F451-A61F626F57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1589" y="359597"/>
            <a:ext cx="4988822" cy="310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75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8B843-590D-DF3C-B07D-75AD2D281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D30A3272-7C86-79AB-9E7B-96B66CD1DF2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8E2B0E-20B0-9DCE-A775-6BDD8FAF6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What is Fraud?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4183A8-5542-DD78-7717-AF35100EF347}"/>
              </a:ext>
            </a:extLst>
          </p:cNvPr>
          <p:cNvSpPr txBox="1">
            <a:spLocks/>
          </p:cNvSpPr>
          <p:nvPr/>
        </p:nvSpPr>
        <p:spPr>
          <a:xfrm>
            <a:off x="838200" y="1911927"/>
            <a:ext cx="10515600" cy="4214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Fraud is an </a:t>
            </a:r>
            <a:r>
              <a:rPr lang="en-US" sz="3400" b="1" dirty="0">
                <a:solidFill>
                  <a:srgbClr val="C00000"/>
                </a:solidFill>
              </a:rPr>
              <a:t>intentional</a:t>
            </a:r>
            <a:r>
              <a:rPr lang="en-US" sz="3400" dirty="0"/>
              <a:t> deception or misrepresentation made by a person </a:t>
            </a:r>
            <a:r>
              <a:rPr lang="en-US" sz="3400" u="sng" dirty="0"/>
              <a:t>with the knowledge</a:t>
            </a:r>
            <a:r>
              <a:rPr lang="en-US" sz="3400" dirty="0"/>
              <a:t> that the deception could result in some unauthorized benefit to themselves or some other person</a:t>
            </a:r>
          </a:p>
          <a:p>
            <a:r>
              <a:rPr lang="en-US" sz="3400" dirty="0"/>
              <a:t>Includes submitting claims for services not rendered, falsifying documentation, or knowingly misrepresenting facts</a:t>
            </a:r>
          </a:p>
        </p:txBody>
      </p:sp>
    </p:spTree>
    <p:extLst>
      <p:ext uri="{BB962C8B-B14F-4D97-AF65-F5344CB8AC3E}">
        <p14:creationId xmlns:p14="http://schemas.microsoft.com/office/powerpoint/2010/main" val="3774830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0B45A-7C71-9423-D856-2DF0B26BD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2176FBE9-4DE4-C022-0E95-D3D7C63891F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8AFC6C-4C0B-242B-E63A-AFA6911A0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What is Waste?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9EE2541-F531-C7ED-9536-F6359DD3DFF6}"/>
              </a:ext>
            </a:extLst>
          </p:cNvPr>
          <p:cNvSpPr txBox="1">
            <a:spLocks/>
          </p:cNvSpPr>
          <p:nvPr/>
        </p:nvSpPr>
        <p:spPr>
          <a:xfrm>
            <a:off x="838200" y="1911927"/>
            <a:ext cx="10515600" cy="4214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Waste is the overutilization or inappropriate utilization of services and misuse of resources</a:t>
            </a:r>
          </a:p>
          <a:p>
            <a:r>
              <a:rPr lang="en-US" sz="3400" dirty="0"/>
              <a:t>Typically, not criminal/intentional, but still causes unnecessary cost and requires correction</a:t>
            </a:r>
          </a:p>
        </p:txBody>
      </p:sp>
    </p:spTree>
    <p:extLst>
      <p:ext uri="{BB962C8B-B14F-4D97-AF65-F5344CB8AC3E}">
        <p14:creationId xmlns:p14="http://schemas.microsoft.com/office/powerpoint/2010/main" val="4229072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CD18C-5A54-C0C3-D05D-7EF14398C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A6D032AE-D7C2-4104-579C-EDAB410BA28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7B3779-191B-76FE-BB63-20FAE16FC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What is Abuse?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EE54A86-996C-DA11-D4A1-990966E894B8}"/>
              </a:ext>
            </a:extLst>
          </p:cNvPr>
          <p:cNvSpPr txBox="1">
            <a:spLocks/>
          </p:cNvSpPr>
          <p:nvPr/>
        </p:nvSpPr>
        <p:spPr>
          <a:xfrm>
            <a:off x="838200" y="1911927"/>
            <a:ext cx="10515600" cy="421423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Abuse is activities that are inconsistent with sound fiscal, business, or medical practices, and result in the following:</a:t>
            </a:r>
          </a:p>
          <a:p>
            <a:pPr lvl="1"/>
            <a:r>
              <a:rPr lang="en-US" sz="3000" dirty="0"/>
              <a:t>Unnecessary cost to health care programs; or</a:t>
            </a:r>
          </a:p>
          <a:p>
            <a:pPr lvl="1"/>
            <a:r>
              <a:rPr lang="en-US" sz="3000" dirty="0"/>
              <a:t>Reimbursement for services that are not medically necessary; or</a:t>
            </a:r>
          </a:p>
          <a:p>
            <a:pPr lvl="1"/>
            <a:r>
              <a:rPr lang="en-US" sz="3000" dirty="0"/>
              <a:t>Fail to meet professionally recognized standards for health care</a:t>
            </a:r>
          </a:p>
          <a:p>
            <a:r>
              <a:rPr lang="en-US" sz="3400" dirty="0"/>
              <a:t>Abuse also includes beneficiary (members) practices that result in unnecessary costs to the health care programs</a:t>
            </a:r>
          </a:p>
        </p:txBody>
      </p:sp>
    </p:spTree>
    <p:extLst>
      <p:ext uri="{BB962C8B-B14F-4D97-AF65-F5344CB8AC3E}">
        <p14:creationId xmlns:p14="http://schemas.microsoft.com/office/powerpoint/2010/main" val="223477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AD97E-BD49-1A67-E22E-DB82ABA92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50171BCE-F87B-C6A9-7F7B-8863346EDDF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C320A8-37C2-B62F-5426-7DFA34FBF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Your Obligations as a CHCN Network Provider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9B3EEF-897A-7D0D-CEC2-9E0AE92C368C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4750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Prevent, Detect, Report FWA</a:t>
            </a:r>
          </a:p>
          <a:p>
            <a:pPr lvl="1"/>
            <a:r>
              <a:rPr lang="en-US" sz="3400" dirty="0"/>
              <a:t>Know the signs; escalate concerns immediately via approved channels</a:t>
            </a:r>
          </a:p>
          <a:p>
            <a:pPr lvl="1"/>
            <a:r>
              <a:rPr lang="en-US" sz="3400" dirty="0"/>
              <a:t>Cooperate with CHCN reviews, audits, and corrective action plans</a:t>
            </a:r>
          </a:p>
          <a:p>
            <a:r>
              <a:rPr lang="en-US" sz="3400" dirty="0"/>
              <a:t>Accurate Billing &amp; Documentation</a:t>
            </a:r>
          </a:p>
          <a:p>
            <a:pPr lvl="1"/>
            <a:r>
              <a:rPr lang="en-US" sz="3400" dirty="0"/>
              <a:t>Bill only for medically necessary, documented services</a:t>
            </a:r>
          </a:p>
          <a:p>
            <a:pPr lvl="1"/>
            <a:r>
              <a:rPr lang="en-US" sz="3400" dirty="0"/>
              <a:t>Use correct codes; avoid upcoding/unbundling</a:t>
            </a:r>
          </a:p>
        </p:txBody>
      </p:sp>
    </p:spTree>
    <p:extLst>
      <p:ext uri="{BB962C8B-B14F-4D97-AF65-F5344CB8AC3E}">
        <p14:creationId xmlns:p14="http://schemas.microsoft.com/office/powerpoint/2010/main" val="2156398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E89E3-1B94-133A-730C-C628794D8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F912CD5B-5325-860E-39D8-116F7FB930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7914BC-9C19-ECB8-C740-02ADE02A7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Your Obligations as a CHCN Network Provider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67E6A9-2413-B1BD-9728-0C73EA30A9B4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Credentialing &amp; Exclusion Screening</a:t>
            </a:r>
          </a:p>
          <a:p>
            <a:pPr lvl="1"/>
            <a:r>
              <a:rPr lang="en-US" sz="3400" dirty="0"/>
              <a:t>Ensure licenses/credentials are current; do not use excluded or unlicensed staff</a:t>
            </a:r>
          </a:p>
          <a:p>
            <a:r>
              <a:rPr lang="en-US" sz="3400" dirty="0"/>
              <a:t>Utilization Management Alignment</a:t>
            </a:r>
          </a:p>
          <a:p>
            <a:pPr lvl="1"/>
            <a:r>
              <a:rPr lang="en-US" sz="3400" dirty="0"/>
              <a:t>Treating clinician submits PAs; follow timelines; respond to info requests</a:t>
            </a:r>
          </a:p>
          <a:p>
            <a:r>
              <a:rPr lang="en-US" sz="3400" dirty="0"/>
              <a:t>Non‑Retaliation</a:t>
            </a:r>
          </a:p>
          <a:p>
            <a:pPr lvl="1"/>
            <a:r>
              <a:rPr lang="en-US" sz="3400" dirty="0"/>
              <a:t>Good‑faith reporters are protected; retaliation is prohibited</a:t>
            </a:r>
          </a:p>
        </p:txBody>
      </p:sp>
    </p:spTree>
    <p:extLst>
      <p:ext uri="{BB962C8B-B14F-4D97-AF65-F5344CB8AC3E}">
        <p14:creationId xmlns:p14="http://schemas.microsoft.com/office/powerpoint/2010/main" val="415251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768D2-27D5-CA8E-B69B-D3CC74991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B24A440D-586C-D221-B276-34308595947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9EDF23-5CDC-84EC-2C11-DB7AC0971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Examples of Potential FWA - Provider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5B0F86A-C926-5270-92B7-F8B1FAF71156}"/>
              </a:ext>
            </a:extLst>
          </p:cNvPr>
          <p:cNvSpPr txBox="1">
            <a:spLocks/>
          </p:cNvSpPr>
          <p:nvPr/>
        </p:nvSpPr>
        <p:spPr>
          <a:xfrm>
            <a:off x="838200" y="1704109"/>
            <a:ext cx="10515600" cy="4558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Billing for services not rendered or for phantom patients</a:t>
            </a:r>
          </a:p>
          <a:p>
            <a:r>
              <a:rPr lang="en-US" sz="3400" dirty="0"/>
              <a:t>Upcoding E/M levels; unbundling procedures</a:t>
            </a:r>
          </a:p>
          <a:p>
            <a:r>
              <a:rPr lang="en-US" sz="3400" dirty="0"/>
              <a:t>Providing unnecessary or duplicative services</a:t>
            </a:r>
          </a:p>
          <a:p>
            <a:r>
              <a:rPr lang="en-US" sz="3400" dirty="0"/>
              <a:t>Using excluded/unlicensed providers or billing for deceased members</a:t>
            </a:r>
          </a:p>
          <a:p>
            <a:r>
              <a:rPr lang="en-US" sz="3400" dirty="0"/>
              <a:t>Improper financial arrangements tied to referrals</a:t>
            </a:r>
          </a:p>
          <a:p>
            <a:r>
              <a:rPr lang="en-US" sz="3400" dirty="0"/>
              <a:t>Duplicate billing to multiple payers; altering data to meet metrics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253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6315F-3733-305D-1C93-CEF062B7E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6CB9D0BA-9003-A39E-E9A7-2A01E67530F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36042" cy="693902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D79DE5-7624-BEFA-BC9E-16F95D481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78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A8C"/>
                </a:solidFill>
              </a:rPr>
              <a:t>Examples of Potential FWA - Member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F9F4C9-1D75-E361-2559-999CDC604250}"/>
              </a:ext>
            </a:extLst>
          </p:cNvPr>
          <p:cNvSpPr txBox="1">
            <a:spLocks/>
          </p:cNvSpPr>
          <p:nvPr/>
        </p:nvSpPr>
        <p:spPr>
          <a:xfrm>
            <a:off x="838199" y="1813351"/>
            <a:ext cx="10515599" cy="444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/>
              <a:t>Members allowing others to use their ID card for services</a:t>
            </a:r>
          </a:p>
          <a:p>
            <a:r>
              <a:rPr lang="en-US" sz="3400" dirty="0"/>
              <a:t>Doctor shopping to obtain multiple prescriptions for narcotics</a:t>
            </a:r>
          </a:p>
          <a:p>
            <a:r>
              <a:rPr lang="en-US" sz="3400" dirty="0"/>
              <a:t>Failing to report changes in circumstances including:</a:t>
            </a:r>
          </a:p>
          <a:p>
            <a:pPr lvl="1"/>
            <a:r>
              <a:rPr lang="en-US" sz="3000" dirty="0"/>
              <a:t>Change in address</a:t>
            </a:r>
          </a:p>
          <a:p>
            <a:pPr lvl="1"/>
            <a:r>
              <a:rPr lang="en-US" sz="3000" dirty="0"/>
              <a:t>Change in income</a:t>
            </a:r>
          </a:p>
          <a:p>
            <a:pPr lvl="1"/>
            <a:r>
              <a:rPr lang="en-US" sz="3000" dirty="0"/>
              <a:t>Or other information that determines eligibility</a:t>
            </a:r>
          </a:p>
        </p:txBody>
      </p:sp>
    </p:spTree>
    <p:extLst>
      <p:ext uri="{BB962C8B-B14F-4D97-AF65-F5344CB8AC3E}">
        <p14:creationId xmlns:p14="http://schemas.microsoft.com/office/powerpoint/2010/main" val="3625520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HCN_Color_palet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899B7"/>
      </a:accent1>
      <a:accent2>
        <a:srgbClr val="007A8C"/>
      </a:accent2>
      <a:accent3>
        <a:srgbClr val="8BC348"/>
      </a:accent3>
      <a:accent4>
        <a:srgbClr val="808185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3b94acf-d0b9-4b75-be00-ad9ec573dfcc">
      <UserInfo>
        <DisplayName/>
        <AccountId xsi:nil="true"/>
        <AccountType/>
      </UserInfo>
    </SharedWithUsers>
    <lcf76f155ced4ddcb4097134ff3c332f xmlns="d9785fb2-a140-4be0-b1f1-d76993bc771b">
      <Terms xmlns="http://schemas.microsoft.com/office/infopath/2007/PartnerControls"/>
    </lcf76f155ced4ddcb4097134ff3c332f>
    <TaxCatchAll xmlns="63b94acf-d0b9-4b75-be00-ad9ec573df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F2A7415B7B2C46A1ED5040198F11DA" ma:contentTypeVersion="15" ma:contentTypeDescription="Create a new document." ma:contentTypeScope="" ma:versionID="aefd3ea2a3f539597e91457912a2a8b5">
  <xsd:schema xmlns:xsd="http://www.w3.org/2001/XMLSchema" xmlns:xs="http://www.w3.org/2001/XMLSchema" xmlns:p="http://schemas.microsoft.com/office/2006/metadata/properties" xmlns:ns2="63b94acf-d0b9-4b75-be00-ad9ec573dfcc" xmlns:ns3="d9785fb2-a140-4be0-b1f1-d76993bc771b" targetNamespace="http://schemas.microsoft.com/office/2006/metadata/properties" ma:root="true" ma:fieldsID="9ac3a1b842020c1850017d043adcf947" ns2:_="" ns3:_="">
    <xsd:import namespace="63b94acf-d0b9-4b75-be00-ad9ec573dfcc"/>
    <xsd:import namespace="d9785fb2-a140-4be0-b1f1-d76993bc771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b94acf-d0b9-4b75-be00-ad9ec573dfc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9b5afd11-c548-4fb1-a9c0-98c3295a0277}" ma:internalName="TaxCatchAll" ma:showField="CatchAllData" ma:web="63b94acf-d0b9-4b75-be00-ad9ec573df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785fb2-a140-4be0-b1f1-d76993bc77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e26a5e8-3bc0-491d-a374-fea9953975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CD652B-1BCE-4961-A12C-41410D350C83}">
  <ds:schemaRefs>
    <ds:schemaRef ds:uri="http://purl.org/dc/elements/1.1/"/>
    <ds:schemaRef ds:uri="http://schemas.microsoft.com/office/2006/metadata/properties"/>
    <ds:schemaRef ds:uri="63b94acf-d0b9-4b75-be00-ad9ec573dfc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d9785fb2-a140-4be0-b1f1-d76993bc771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064885C-918A-4511-A12A-40BE9861D688}">
  <ds:schemaRefs>
    <ds:schemaRef ds:uri="63b94acf-d0b9-4b75-be00-ad9ec573dfcc"/>
    <ds:schemaRef ds:uri="d9785fb2-a140-4be0-b1f1-d76993bc771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EAEDA51-1284-48D0-A35F-57F7812BDD8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3b13412-b41f-4624-8534-fec0bceec8de}" enabled="0" method="" siteId="{93b13412-b41f-4624-8534-fec0bceec8d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356</TotalTime>
  <Words>1162</Words>
  <Application>Microsoft Office PowerPoint</Application>
  <PresentationFormat>Widescreen</PresentationFormat>
  <Paragraphs>121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CHCN FWA Provider Training</vt:lpstr>
      <vt:lpstr>Training Overview</vt:lpstr>
      <vt:lpstr>What is Fraud?</vt:lpstr>
      <vt:lpstr>What is Waste?</vt:lpstr>
      <vt:lpstr>What is Abuse?</vt:lpstr>
      <vt:lpstr>Your Obligations as a CHCN Network Provider</vt:lpstr>
      <vt:lpstr>Your Obligations as a CHCN Network Provider</vt:lpstr>
      <vt:lpstr>Examples of Potential FWA - Provider</vt:lpstr>
      <vt:lpstr>Examples of Potential FWA - Member</vt:lpstr>
      <vt:lpstr>False Claims Act (FCA) - Basics</vt:lpstr>
      <vt:lpstr>False Claims Act (FCA) - Basics</vt:lpstr>
      <vt:lpstr>False Claims Act (FCA) - Duties</vt:lpstr>
      <vt:lpstr>False Claims Act (FCA) - Penalties</vt:lpstr>
      <vt:lpstr>Anti-Kickback Statue (AKS) - Basics</vt:lpstr>
      <vt:lpstr>Anti-Kickback Statue (AKS) - Basics</vt:lpstr>
      <vt:lpstr>Anti-Kickback Statue (AKS) - Duties</vt:lpstr>
      <vt:lpstr>Anti-Kickback Statue (AKS) - Penalties</vt:lpstr>
      <vt:lpstr>How to Report Potential FWA to CHCN</vt:lpstr>
      <vt:lpstr>Preventing FWA – Practical Controls</vt:lpstr>
      <vt:lpstr>Attestation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Jody Sahota</dc:creator>
  <cp:lastModifiedBy>Teresa Ercole, CHPC, CHC, CPCO</cp:lastModifiedBy>
  <cp:revision>4</cp:revision>
  <cp:lastPrinted>2026-02-12T05:46:37Z</cp:lastPrinted>
  <dcterms:created xsi:type="dcterms:W3CDTF">2023-06-13T18:08:36Z</dcterms:created>
  <dcterms:modified xsi:type="dcterms:W3CDTF">2026-02-12T17:35:35Z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lianceAssetId">
    <vt:lpwstr/>
  </property>
  <property fmtid="{D5CDD505-2E9C-101B-9397-08002B2CF9AE}" pid="3" name="TriggerFlowInfo">
    <vt:lpwstr/>
  </property>
  <property fmtid="{D5CDD505-2E9C-101B-9397-08002B2CF9AE}" pid="4" name="TemplateUrl">
    <vt:lpwstr/>
  </property>
  <property fmtid="{D5CDD505-2E9C-101B-9397-08002B2CF9AE}" pid="5" name="_ExtendedDescription">
    <vt:lpwstr/>
  </property>
  <property fmtid="{D5CDD505-2E9C-101B-9397-08002B2CF9AE}" pid="6" name="MediaServiceImageTags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ContentTypeId">
    <vt:lpwstr>0x01010066F2A7415B7B2C46A1ED5040198F11DA</vt:lpwstr>
  </property>
  <property fmtid="{D5CDD505-2E9C-101B-9397-08002B2CF9AE}" pid="10" name="Order">
    <vt:r8>21100</vt:r8>
  </property>
</Properties>
</file>